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6" r:id="rId3"/>
    <p:sldId id="282" r:id="rId4"/>
    <p:sldId id="259" r:id="rId5"/>
    <p:sldId id="280" r:id="rId6"/>
    <p:sldId id="283" r:id="rId7"/>
    <p:sldId id="270" r:id="rId8"/>
    <p:sldId id="284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6506" autoAdjust="0"/>
  </p:normalViewPr>
  <p:slideViewPr>
    <p:cSldViewPr>
      <p:cViewPr varScale="1">
        <p:scale>
          <a:sx n="100" d="100"/>
          <a:sy n="100" d="100"/>
        </p:scale>
        <p:origin x="-1245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2616" y="3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4E2E58-E256-4FF1-85FA-E26384411452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EB9336-BF49-4E3A-9882-FE9D505BE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0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567C71-4F5F-4FA3-8782-88341EEC358B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EF41A6-7119-4E3D-98BA-DC0F867EB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F41A6-7119-4E3D-98BA-DC0F867EB22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F41A6-7119-4E3D-98BA-DC0F867EB22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F41A6-7119-4E3D-98BA-DC0F867EB2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0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4744" y="68356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F41A6-7119-4E3D-98BA-DC0F867EB2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5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125483" cy="3094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8720" y="3995936"/>
            <a:ext cx="4903440" cy="482453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F41A6-7119-4E3D-98BA-DC0F867EB2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26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3453" y="685800"/>
            <a:ext cx="4431771" cy="332382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4283968"/>
            <a:ext cx="5623520" cy="4261048"/>
          </a:xfrm>
        </p:spPr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F41A6-7119-4E3D-98BA-DC0F867EB22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9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8775" y="684213"/>
            <a:ext cx="3644900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3707904"/>
            <a:ext cx="5486400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F41A6-7119-4E3D-98BA-DC0F867EB2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6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F41A6-7119-4E3D-98BA-DC0F867EB22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6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werPoint2-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38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6368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349044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47275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4727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8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5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46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76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476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2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1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8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7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5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32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white 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23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762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1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272808" cy="3600400"/>
          </a:xfrm>
        </p:spPr>
        <p:txBody>
          <a:bodyPr/>
          <a:lstStyle/>
          <a:p>
            <a:r>
              <a:rPr lang="en-GB" altLang="en-US" sz="4000" b="1" dirty="0"/>
              <a:t>Our Pathway to Net Zero</a:t>
            </a:r>
          </a:p>
          <a:p>
            <a:endParaRPr lang="en-GB" altLang="en-US" sz="4000" dirty="0"/>
          </a:p>
          <a:p>
            <a:r>
              <a:rPr lang="en-GB" altLang="en-US" sz="4000" dirty="0"/>
              <a:t>Annabel Harford</a:t>
            </a:r>
          </a:p>
          <a:p>
            <a:r>
              <a:rPr lang="en-GB" altLang="en-US" sz="4000" dirty="0"/>
              <a:t>Environmental Manager</a:t>
            </a:r>
          </a:p>
          <a:p>
            <a:r>
              <a:rPr lang="en-GB" altLang="en-US" sz="4000" dirty="0"/>
              <a:t>Avon Fire &amp; Rescue Service</a:t>
            </a:r>
            <a:br>
              <a:rPr lang="en-GB" altLang="en-US" sz="4000" dirty="0"/>
            </a:br>
            <a:endParaRPr lang="en-GB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c</a:t>
            </a:r>
            <a:r>
              <a:rPr lang="en-GB" dirty="0" smtClean="0"/>
              <a:t>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214566"/>
            <a:ext cx="8289279" cy="3733453"/>
          </a:xfrm>
        </p:spPr>
        <p:txBody>
          <a:bodyPr/>
          <a:lstStyle/>
          <a:p>
            <a:r>
              <a:rPr lang="en-GB" sz="2800" dirty="0"/>
              <a:t>Declared Climate &amp; Ecological Emergencies</a:t>
            </a:r>
          </a:p>
          <a:p>
            <a:r>
              <a:rPr lang="en-GB" sz="2800" dirty="0"/>
              <a:t>10 year Environmental Strategy</a:t>
            </a:r>
          </a:p>
          <a:p>
            <a:r>
              <a:rPr lang="en-GB" sz="2800" dirty="0"/>
              <a:t>Committed to Net Zero by 2030</a:t>
            </a:r>
          </a:p>
          <a:p>
            <a:r>
              <a:rPr lang="en-GB" sz="2800" dirty="0"/>
              <a:t>Aligned with our 4 local authorities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41" y="2132856"/>
            <a:ext cx="2332390" cy="332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3312368" cy="218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2" y="273904"/>
            <a:ext cx="655539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63" y="3573016"/>
            <a:ext cx="3979804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787" y="4221088"/>
            <a:ext cx="4980462" cy="1116124"/>
          </a:xfrm>
        </p:spPr>
        <p:txBody>
          <a:bodyPr/>
          <a:lstStyle/>
          <a:p>
            <a:r>
              <a:rPr lang="en-GB" dirty="0"/>
              <a:t>Progress to date…</a:t>
            </a:r>
          </a:p>
        </p:txBody>
      </p:sp>
    </p:spTree>
    <p:extLst>
      <p:ext uri="{BB962C8B-B14F-4D97-AF65-F5344CB8AC3E}">
        <p14:creationId xmlns:p14="http://schemas.microsoft.com/office/powerpoint/2010/main" val="26754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97639" cy="706090"/>
          </a:xfrm>
        </p:spPr>
        <p:txBody>
          <a:bodyPr/>
          <a:lstStyle/>
          <a:p>
            <a:r>
              <a:rPr lang="en-GB" sz="4000" dirty="0"/>
              <a:t>Carbon reduction measures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424936" cy="4525963"/>
          </a:xfrm>
        </p:spPr>
        <p:txBody>
          <a:bodyPr/>
          <a:lstStyle/>
          <a:p>
            <a:r>
              <a:rPr lang="en-GB" dirty="0"/>
              <a:t>Energy efficiency &amp; renewables </a:t>
            </a:r>
          </a:p>
          <a:p>
            <a:r>
              <a:rPr lang="en-GB" dirty="0"/>
              <a:t>100% renewable grid electricity</a:t>
            </a:r>
          </a:p>
          <a:p>
            <a:r>
              <a:rPr lang="en-GB" dirty="0"/>
              <a:t>Water efficiency</a:t>
            </a:r>
          </a:p>
          <a:p>
            <a:r>
              <a:rPr lang="en-GB" dirty="0"/>
              <a:t>£820k Public Sector Decarbonisation Grant</a:t>
            </a:r>
          </a:p>
          <a:p>
            <a:r>
              <a:rPr lang="en-GB" dirty="0"/>
              <a:t>Telematics</a:t>
            </a:r>
          </a:p>
          <a:p>
            <a:r>
              <a:rPr lang="en-GB" dirty="0"/>
              <a:t>Zero emissions fleet</a:t>
            </a:r>
          </a:p>
          <a:p>
            <a:r>
              <a:rPr lang="en-GB" dirty="0"/>
              <a:t>Electric charging infrastructure</a:t>
            </a:r>
          </a:p>
          <a:p>
            <a:r>
              <a:rPr lang="en-GB" dirty="0"/>
              <a:t>Operational policy changes</a:t>
            </a:r>
          </a:p>
          <a:p>
            <a:r>
              <a:rPr lang="en-GB" dirty="0"/>
              <a:t>Electric Vehicle &amp; Cycle to Work schemes </a:t>
            </a:r>
          </a:p>
          <a:p>
            <a:endParaRPr lang="en-GB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1" y="1196752"/>
            <a:ext cx="2304254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72" y="3212976"/>
            <a:ext cx="31099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827584" y="449263"/>
            <a:ext cx="78488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/>
              <a:t>Our journey to Net Zero…?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556792"/>
            <a:ext cx="7043771" cy="381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3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19591" cy="52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Emission reduction </a:t>
            </a:r>
            <a:r>
              <a:rPr lang="en-US" sz="3200" b="1" dirty="0" err="1"/>
              <a:t>workstreams</a:t>
            </a:r>
            <a:r>
              <a:rPr lang="en-US" sz="3200" b="1" dirty="0"/>
              <a:t> per three-year cycles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841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4038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altLang="en-US" sz="4000" dirty="0"/>
              <a:t>Success factors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Boldness of vision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Centralised co-ordination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Internal allies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Support from leadership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 smtClean="0"/>
              <a:t>PSDS</a:t>
            </a:r>
            <a:endParaRPr lang="en-GB" altLang="en-US" sz="20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 smtClean="0"/>
              <a:t>External </a:t>
            </a:r>
            <a:r>
              <a:rPr lang="en-GB" altLang="en-US" sz="2000" dirty="0"/>
              <a:t>support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Sharing experience with others e.g. ESESG colleagues!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038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altLang="en-US" sz="4000" dirty="0"/>
              <a:t>Challenges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Old buildings &amp; asbestos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Limited electrical capacity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Predominantly diesel fleet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Salix timescales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Limited zero emissions HGVs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Conflicting priorities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 dirty="0"/>
              <a:t>Internal resources</a:t>
            </a:r>
            <a:endParaRPr lang="en-GB" altLang="en-US" sz="4000" dirty="0"/>
          </a:p>
          <a:p>
            <a:pPr marL="0" indent="0">
              <a:buNone/>
            </a:pP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1BAB86-0DA2-41B3-9290-085129C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96170" cy="1143000"/>
          </a:xfrm>
        </p:spPr>
        <p:txBody>
          <a:bodyPr/>
          <a:lstStyle/>
          <a:p>
            <a:pPr algn="l"/>
            <a:r>
              <a:rPr lang="en-GB" sz="3600" dirty="0"/>
              <a:t>Same Journey, Different Landscape = Unique Roadmaps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E4758B-946F-46CC-95CC-052506F50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5" name="Picture 24" descr="A yellow van parked on the side of a road&#10;&#10;Description automatically generated with low confidence">
            <a:extLst>
              <a:ext uri="{FF2B5EF4-FFF2-40B4-BE49-F238E27FC236}">
                <a16:creationId xmlns="" xmlns:a16="http://schemas.microsoft.com/office/drawing/2014/main" id="{5644A277-66AD-4B26-8583-A439525C0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7" y="1830651"/>
            <a:ext cx="1648295" cy="1234630"/>
          </a:xfrm>
          <a:prstGeom prst="rect">
            <a:avLst/>
          </a:prstGeom>
        </p:spPr>
      </p:pic>
      <p:pic>
        <p:nvPicPr>
          <p:cNvPr id="27" name="Picture 26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2905E17D-CF0F-4609-9F3C-AF2A61F7D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61" y="1673560"/>
            <a:ext cx="2452812" cy="1391721"/>
          </a:xfrm>
          <a:prstGeom prst="rect">
            <a:avLst/>
          </a:prstGeom>
        </p:spPr>
      </p:pic>
      <p:pic>
        <p:nvPicPr>
          <p:cNvPr id="29" name="Picture 28" descr="Diagram&#10;&#10;Description automatically generated">
            <a:extLst>
              <a:ext uri="{FF2B5EF4-FFF2-40B4-BE49-F238E27FC236}">
                <a16:creationId xmlns="" xmlns:a16="http://schemas.microsoft.com/office/drawing/2014/main" id="{C1128980-F87D-4AC5-8F0F-62E1D8F032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93" y="3519838"/>
            <a:ext cx="2401073" cy="1742112"/>
          </a:xfrm>
          <a:prstGeom prst="rect">
            <a:avLst/>
          </a:prstGeom>
        </p:spPr>
      </p:pic>
      <p:pic>
        <p:nvPicPr>
          <p:cNvPr id="31" name="Picture 30" descr="A red fire truck&#10;&#10;Description automatically generated with low confidence">
            <a:extLst>
              <a:ext uri="{FF2B5EF4-FFF2-40B4-BE49-F238E27FC236}">
                <a16:creationId xmlns="" xmlns:a16="http://schemas.microsoft.com/office/drawing/2014/main" id="{6D24FE93-281C-4928-A4B2-BCFC812408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" y="3128883"/>
            <a:ext cx="1866452" cy="1049880"/>
          </a:xfrm>
          <a:prstGeom prst="rect">
            <a:avLst/>
          </a:prstGeom>
        </p:spPr>
      </p:pic>
      <p:pic>
        <p:nvPicPr>
          <p:cNvPr id="33" name="Picture 32" descr="A yellow and blue sports car&#10;&#10;Description automatically generated with low confidence">
            <a:extLst>
              <a:ext uri="{FF2B5EF4-FFF2-40B4-BE49-F238E27FC236}">
                <a16:creationId xmlns="" xmlns:a16="http://schemas.microsoft.com/office/drawing/2014/main" id="{148F1415-64D0-428C-B187-FACB5FAD4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" y="4253919"/>
            <a:ext cx="1866452" cy="1045213"/>
          </a:xfrm>
          <a:prstGeom prst="rect">
            <a:avLst/>
          </a:prstGeom>
        </p:spPr>
      </p:pic>
      <p:pic>
        <p:nvPicPr>
          <p:cNvPr id="35" name="Picture 34" descr="A picture containing text, device, meter&#10;&#10;Description automatically generated">
            <a:extLst>
              <a:ext uri="{FF2B5EF4-FFF2-40B4-BE49-F238E27FC236}">
                <a16:creationId xmlns="" xmlns:a16="http://schemas.microsoft.com/office/drawing/2014/main" id="{A14D8EE6-1C26-4259-ABB9-447501E24A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34" y="4462711"/>
            <a:ext cx="2543308" cy="1141228"/>
          </a:xfrm>
          <a:prstGeom prst="rect">
            <a:avLst/>
          </a:prstGeom>
        </p:spPr>
      </p:pic>
      <p:pic>
        <p:nvPicPr>
          <p:cNvPr id="37" name="Picture 36" descr="A sign in front of a building&#10;&#10;Description automatically generated with medium confidence">
            <a:extLst>
              <a:ext uri="{FF2B5EF4-FFF2-40B4-BE49-F238E27FC236}">
                <a16:creationId xmlns="" xmlns:a16="http://schemas.microsoft.com/office/drawing/2014/main" id="{720FFC87-DC18-4AB0-AECB-E1C88F2F2F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42" y="1798909"/>
            <a:ext cx="1947169" cy="1298113"/>
          </a:xfrm>
          <a:prstGeom prst="rect">
            <a:avLst/>
          </a:prstGeom>
        </p:spPr>
      </p:pic>
      <p:pic>
        <p:nvPicPr>
          <p:cNvPr id="39" name="Picture 38" descr="A picture containing text, building, sky, outdoor&#10;&#10;Description automatically generated">
            <a:extLst>
              <a:ext uri="{FF2B5EF4-FFF2-40B4-BE49-F238E27FC236}">
                <a16:creationId xmlns="" xmlns:a16="http://schemas.microsoft.com/office/drawing/2014/main" id="{7C8AE2A1-2740-4F62-8FFE-9D686D1877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36" y="3201720"/>
            <a:ext cx="2078183" cy="1143000"/>
          </a:xfrm>
          <a:prstGeom prst="rect">
            <a:avLst/>
          </a:prstGeom>
        </p:spPr>
      </p:pic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="" xmlns:a16="http://schemas.microsoft.com/office/drawing/2014/main" id="{42FC19B9-78B5-4B3A-8A07-87DB4ED462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48" y="119498"/>
            <a:ext cx="1476190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ate Action Breakfast v1">
  <a:themeElements>
    <a:clrScheme name="PowerPoint template - whit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- white 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 - 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 Action Breakfast v1</Template>
  <TotalTime>1138</TotalTime>
  <Words>151</Words>
  <Application>Microsoft Office PowerPoint</Application>
  <PresentationFormat>On-screen Show (4:3)</PresentationFormat>
  <Paragraphs>48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Climate Action Breakfast v1</vt:lpstr>
      <vt:lpstr>PowerPoint Presentation</vt:lpstr>
      <vt:lpstr>Policy context</vt:lpstr>
      <vt:lpstr>Progress to date…</vt:lpstr>
      <vt:lpstr>Carbon reduction measures</vt:lpstr>
      <vt:lpstr>PowerPoint Presentation</vt:lpstr>
      <vt:lpstr>Emission reduction workstreams per three-year cycles </vt:lpstr>
      <vt:lpstr>PowerPoint Presentation</vt:lpstr>
      <vt:lpstr>Same Journey, Different Landscape = Unique Roadmaps</vt:lpstr>
    </vt:vector>
  </TitlesOfParts>
  <Company>Avon Fire &amp; Rescue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Annabel Harford</dc:creator>
  <cp:lastModifiedBy>Annabel Harford</cp:lastModifiedBy>
  <cp:revision>67</cp:revision>
  <dcterms:created xsi:type="dcterms:W3CDTF">2021-10-21T08:43:22Z</dcterms:created>
  <dcterms:modified xsi:type="dcterms:W3CDTF">2021-11-05T16:18:37Z</dcterms:modified>
</cp:coreProperties>
</file>