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notesMasterIdLst>
    <p:notesMasterId r:id="rId11"/>
  </p:notesMasterIdLst>
  <p:handoutMasterIdLst>
    <p:handoutMasterId r:id="rId12"/>
  </p:handoutMasterIdLst>
  <p:sldIdLst>
    <p:sldId id="457" r:id="rId5"/>
    <p:sldId id="449" r:id="rId6"/>
    <p:sldId id="456" r:id="rId7"/>
    <p:sldId id="446" r:id="rId8"/>
    <p:sldId id="448" r:id="rId9"/>
    <p:sldId id="447" r:id="rId10"/>
  </p:sldIdLst>
  <p:sldSz cx="9144000" cy="6858000" type="screen4x3"/>
  <p:notesSz cx="9144000" cy="6858000"/>
  <p:defaultText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jla, Jasvinder (npower)" initials="AJ" lastIdx="1" clrIdx="0"/>
  <p:cmAuthor id="1" name="Mauger, Simon" initials="M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57B"/>
    <a:srgbClr val="E40049"/>
    <a:srgbClr val="6B57A5"/>
    <a:srgbClr val="F7A630"/>
    <a:srgbClr val="BCD631"/>
    <a:srgbClr val="00FF00"/>
    <a:srgbClr val="00FF80"/>
    <a:srgbClr val="0095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17" autoAdjust="0"/>
    <p:restoredTop sz="99712" autoAdjust="0"/>
  </p:normalViewPr>
  <p:slideViewPr>
    <p:cSldViewPr snapToGrid="0">
      <p:cViewPr varScale="1">
        <p:scale>
          <a:sx n="67" d="100"/>
          <a:sy n="67" d="100"/>
        </p:scale>
        <p:origin x="5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8F8F712-E0E5-E74D-BDB1-FDF3528AEA18}" type="datetimeFigureOut">
              <a:rPr lang="en-US" smtClean="0"/>
              <a:t>6/10/2021</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32C91710-1AAB-F844-AF9F-B4158F9A6692}" type="slidenum">
              <a:rPr lang="en-US" smtClean="0"/>
              <a:t>‹#›</a:t>
            </a:fld>
            <a:endParaRPr lang="en-US"/>
          </a:p>
        </p:txBody>
      </p:sp>
    </p:spTree>
    <p:extLst>
      <p:ext uri="{BB962C8B-B14F-4D97-AF65-F5344CB8AC3E}">
        <p14:creationId xmlns:p14="http://schemas.microsoft.com/office/powerpoint/2010/main" val="2576094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079B6DB-0183-4FE0-8976-574765E3C1E9}" type="datetimeFigureOut">
              <a:rPr lang="en-GB" smtClean="0"/>
              <a:t>10/06/2021</a:t>
            </a:fld>
            <a:endParaRPr lang="en-GB"/>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9C56AA5A-3E0E-47AE-A707-0E876B0B6241}" type="slidenum">
              <a:rPr lang="en-GB" smtClean="0"/>
              <a:t>‹#›</a:t>
            </a:fld>
            <a:endParaRPr lang="en-GB"/>
          </a:p>
        </p:txBody>
      </p:sp>
    </p:spTree>
    <p:extLst>
      <p:ext uri="{BB962C8B-B14F-4D97-AF65-F5344CB8AC3E}">
        <p14:creationId xmlns:p14="http://schemas.microsoft.com/office/powerpoint/2010/main" val="384022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15BDE3-92F6-6944-8644-AA0F6CD15CBD}" type="slidenum">
              <a:rPr lang="en-US" smtClean="0"/>
              <a:t>4</a:t>
            </a:fld>
            <a:endParaRPr lang="en-US" dirty="0"/>
          </a:p>
        </p:txBody>
      </p:sp>
    </p:spTree>
    <p:extLst>
      <p:ext uri="{BB962C8B-B14F-4D97-AF65-F5344CB8AC3E}">
        <p14:creationId xmlns:p14="http://schemas.microsoft.com/office/powerpoint/2010/main" val="3486084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15BDE3-92F6-6944-8644-AA0F6CD15CBD}" type="slidenum">
              <a:rPr lang="en-US" smtClean="0"/>
              <a:t>5</a:t>
            </a:fld>
            <a:endParaRPr lang="en-US" dirty="0"/>
          </a:p>
        </p:txBody>
      </p:sp>
    </p:spTree>
    <p:extLst>
      <p:ext uri="{BB962C8B-B14F-4D97-AF65-F5344CB8AC3E}">
        <p14:creationId xmlns:p14="http://schemas.microsoft.com/office/powerpoint/2010/main" val="348608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15BDE3-92F6-6944-8644-AA0F6CD15CBD}" type="slidenum">
              <a:rPr lang="en-US" smtClean="0"/>
              <a:t>6</a:t>
            </a:fld>
            <a:endParaRPr lang="en-US" dirty="0"/>
          </a:p>
        </p:txBody>
      </p:sp>
    </p:spTree>
    <p:extLst>
      <p:ext uri="{BB962C8B-B14F-4D97-AF65-F5344CB8AC3E}">
        <p14:creationId xmlns:p14="http://schemas.microsoft.com/office/powerpoint/2010/main" val="3486084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Click to edit Master title style</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de-DE" dirty="0"/>
          </a:p>
        </p:txBody>
      </p:sp>
      <p:sp>
        <p:nvSpPr>
          <p:cNvPr id="4" name="Datumsplatzhalter 3"/>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440173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3" name="Vertikaler Textplatzhalter 2"/>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Datumsplatzhalter 3"/>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84736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en-US"/>
              <a:t>Click to edit Master title style</a:t>
            </a:r>
            <a:endParaRPr lang="de-DE" dirty="0"/>
          </a:p>
        </p:txBody>
      </p:sp>
      <p:sp>
        <p:nvSpPr>
          <p:cNvPr id="3" name="Vertikaler Textplatzhalter 2"/>
          <p:cNvSpPr>
            <a:spLocks noGrp="1"/>
          </p:cNvSpPr>
          <p:nvPr>
            <p:ph type="body" orient="vert" idx="1"/>
          </p:nvPr>
        </p:nvSpPr>
        <p:spPr>
          <a:xfrm>
            <a:off x="457200" y="274638"/>
            <a:ext cx="6019800" cy="5851525"/>
          </a:xfrm>
        </p:spPr>
        <p:txBody>
          <a:bodyPr vert="eaVert">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Datumsplatzhalter 3"/>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976581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046760-1885-D54D-BBE7-E7F5A1B007E9}"/>
              </a:ext>
            </a:extLst>
          </p:cNvPr>
          <p:cNvPicPr>
            <a:picLocks noChangeAspect="1"/>
          </p:cNvPicPr>
          <p:nvPr userDrawn="1"/>
        </p:nvPicPr>
        <p:blipFill>
          <a:blip r:embed="rId2"/>
          <a:stretch>
            <a:fillRect/>
          </a:stretch>
        </p:blipFill>
        <p:spPr>
          <a:xfrm>
            <a:off x="0" y="0"/>
            <a:ext cx="9143999" cy="6858000"/>
          </a:xfrm>
          <a:prstGeom prst="rect">
            <a:avLst/>
          </a:prstGeom>
        </p:spPr>
      </p:pic>
    </p:spTree>
    <p:extLst>
      <p:ext uri="{BB962C8B-B14F-4D97-AF65-F5344CB8AC3E}">
        <p14:creationId xmlns:p14="http://schemas.microsoft.com/office/powerpoint/2010/main" val="317419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mj-lt"/>
                <a:cs typeface="Arial" pitchFamily="34" charset="0"/>
              </a:defRPr>
            </a:lvl1pPr>
          </a:lstStyle>
          <a:p>
            <a:r>
              <a:rPr lang="en-US"/>
              <a:t>Click to edit Master title style</a:t>
            </a:r>
            <a:endParaRPr lang="de-DE" dirty="0"/>
          </a:p>
        </p:txBody>
      </p:sp>
      <p:sp>
        <p:nvSpPr>
          <p:cNvPr id="3" name="Inhaltsplatzhalter 2"/>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Datumsplatzhalter 3"/>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74524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200" b="1" cap="all"/>
            </a:lvl1pPr>
          </a:lstStyle>
          <a:p>
            <a:r>
              <a:rPr lang="en-US"/>
              <a:t>Click to edit Master title style</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umsplatzhalter 3"/>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56177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3" name="Inhaltsplatzhalter 2"/>
          <p:cNvSpPr>
            <a:spLocks noGrp="1"/>
          </p:cNvSpPr>
          <p:nvPr>
            <p:ph sz="half" idx="1"/>
          </p:nvPr>
        </p:nvSpPr>
        <p:spPr>
          <a:xfrm>
            <a:off x="457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Inhaltsplatzhalter 3"/>
          <p:cNvSpPr>
            <a:spLocks noGrp="1"/>
          </p:cNvSpPr>
          <p:nvPr>
            <p:ph sz="half" idx="2"/>
          </p:nvPr>
        </p:nvSpPr>
        <p:spPr>
          <a:xfrm>
            <a:off x="4648200" y="1600200"/>
            <a:ext cx="4038600"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Datumsplatzhalter 4"/>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39496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a:t>Click to edit Master title style</a:t>
            </a:r>
            <a:endParaRPr lang="de-DE" dirty="0"/>
          </a:p>
        </p:txBody>
      </p:sp>
      <p:sp>
        <p:nvSpPr>
          <p:cNvPr id="3" name="Textplatzhalter 2"/>
          <p:cNvSpPr>
            <a:spLocks noGrp="1"/>
          </p:cNvSpPr>
          <p:nvPr>
            <p:ph type="body" idx="1"/>
          </p:nvPr>
        </p:nvSpPr>
        <p:spPr>
          <a:xfrm>
            <a:off x="457200" y="1535113"/>
            <a:ext cx="4040188"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457200" y="2174875"/>
            <a:ext cx="4040188"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45025" y="1535113"/>
            <a:ext cx="4041775"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p:cNvSpPr>
            <a:spLocks noGrp="1"/>
          </p:cNvSpPr>
          <p:nvPr>
            <p:ph sz="quarter" idx="4"/>
          </p:nvPr>
        </p:nvSpPr>
        <p:spPr>
          <a:xfrm>
            <a:off x="4645025" y="2174875"/>
            <a:ext cx="4041775"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7" name="Datumsplatzhalter 6"/>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059403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dirty="0"/>
          </a:p>
        </p:txBody>
      </p:sp>
      <p:sp>
        <p:nvSpPr>
          <p:cNvPr id="3" name="Datumsplatzhalter 2"/>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27512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841933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noAutofit/>
          </a:bodyPr>
          <a:lstStyle>
            <a:lvl1pPr algn="l">
              <a:defRPr sz="2000" b="1"/>
            </a:lvl1pPr>
          </a:lstStyle>
          <a:p>
            <a:r>
              <a:rPr lang="en-US"/>
              <a:t>Click to edit Master title style</a:t>
            </a:r>
            <a:endParaRPr lang="de-DE" dirty="0"/>
          </a:p>
        </p:txBody>
      </p:sp>
      <p:sp>
        <p:nvSpPr>
          <p:cNvPr id="3" name="Inhaltsplatzhalter 2"/>
          <p:cNvSpPr>
            <a:spLocks noGrp="1"/>
          </p:cNvSpPr>
          <p:nvPr>
            <p:ph idx="1"/>
          </p:nvPr>
        </p:nvSpPr>
        <p:spPr>
          <a:xfrm>
            <a:off x="3575050" y="273050"/>
            <a:ext cx="5111750" cy="5853113"/>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umsplatzhalter 4"/>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06397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noAutofit/>
          </a:bodyPr>
          <a:lstStyle>
            <a:lvl1pPr algn="l">
              <a:defRPr sz="2000" b="1"/>
            </a:lvl1pPr>
          </a:lstStyle>
          <a:p>
            <a:r>
              <a:rPr lang="en-US"/>
              <a:t>Click to edit Master title style</a:t>
            </a:r>
            <a:endParaRPr lang="de-DE" dirty="0"/>
          </a:p>
        </p:txBody>
      </p:sp>
      <p:sp>
        <p:nvSpPr>
          <p:cNvPr id="3" name="Bildplatzhalter 2"/>
          <p:cNvSpPr>
            <a:spLocks noGrp="1"/>
          </p:cNvSpPr>
          <p:nvPr>
            <p:ph type="pic" idx="1"/>
          </p:nvPr>
        </p:nvSpPr>
        <p:spPr>
          <a:xfrm>
            <a:off x="1792288" y="612775"/>
            <a:ext cx="5486400" cy="41148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umsplatzhalter 4"/>
          <p:cNvSpPr>
            <a:spLocks noGrp="1"/>
          </p:cNvSpPr>
          <p:nvPr>
            <p:ph type="dt" sz="half" idx="10"/>
          </p:nvPr>
        </p:nvSpPr>
        <p:spPr/>
        <p:txBody>
          <a:bodyPr/>
          <a:lstStyle/>
          <a:p>
            <a:fld id="{239D1C01-468C-4A1F-BE5F-C919B7BB3F7D}" type="datetimeFigureOut">
              <a:rPr lang="de-DE" smtClean="0">
                <a:solidFill>
                  <a:prstClr val="black">
                    <a:tint val="75000"/>
                  </a:prstClr>
                </a:solidFill>
              </a:rPr>
              <a:pPr/>
              <a:t>10.06.2021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4AE60773-1BD9-4896-8DB0-A31ED5DBFBE5}"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64828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defRPr>
            </a:lvl1pPr>
          </a:lstStyle>
          <a:p>
            <a:pPr defTabSz="914400"/>
            <a:fld id="{239D1C01-468C-4A1F-BE5F-C919B7BB3F7D}" type="datetimeFigureOut">
              <a:rPr lang="de-DE" smtClean="0">
                <a:solidFill>
                  <a:prstClr val="black">
                    <a:tint val="75000"/>
                  </a:prstClr>
                </a:solidFill>
              </a:rPr>
              <a:pPr defTabSz="914400"/>
              <a:t>10.06.2021</a:t>
            </a:fld>
            <a:endParaRPr lang="de-DE" dirty="0">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defRPr>
            </a:lvl1pPr>
          </a:lstStyle>
          <a:p>
            <a:pPr defTabSz="914400"/>
            <a:endParaRPr lang="de-DE" dirty="0">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defTabSz="914400"/>
            <a:fld id="{4AE60773-1BD9-4896-8DB0-A31ED5DBFBE5}" type="slidenum">
              <a:rPr lang="de-DE" smtClean="0">
                <a:solidFill>
                  <a:prstClr val="black">
                    <a:tint val="75000"/>
                  </a:prstClr>
                </a:solidFill>
              </a:rPr>
              <a:pPr defTabSz="914400"/>
              <a:t>‹#›</a:t>
            </a:fld>
            <a:endParaRPr lang="de-DE" dirty="0">
              <a:solidFill>
                <a:prstClr val="black">
                  <a:tint val="75000"/>
                </a:prstClr>
              </a:solidFill>
            </a:endParaRPr>
          </a:p>
        </p:txBody>
      </p:sp>
    </p:spTree>
    <p:extLst>
      <p:ext uri="{BB962C8B-B14F-4D97-AF65-F5344CB8AC3E}">
        <p14:creationId xmlns:p14="http://schemas.microsoft.com/office/powerpoint/2010/main" val="272441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3" r:id="rId12"/>
  </p:sldLayoutIdLst>
  <p:txStyles>
    <p:titleStyle>
      <a:lvl1pPr algn="ctr" defTabSz="914400" rtl="0" eaLnBrk="1" latinLnBrk="0" hangingPunct="1">
        <a:spcBef>
          <a:spcPct val="0"/>
        </a:spcBef>
        <a:buNone/>
        <a:defRPr sz="3200" kern="1200">
          <a:solidFill>
            <a:schemeClr val="tx1"/>
          </a:solidFill>
          <a:latin typeface="+mj-lt"/>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E03982-3821-4E8E-8591-D1179ABFF2B2}"/>
              </a:ext>
            </a:extLst>
          </p:cNvPr>
          <p:cNvSpPr/>
          <p:nvPr/>
        </p:nvSpPr>
        <p:spPr>
          <a:xfrm>
            <a:off x="485775" y="2922211"/>
            <a:ext cx="8308108" cy="707886"/>
          </a:xfrm>
          <a:prstGeom prst="rect">
            <a:avLst/>
          </a:prstGeom>
        </p:spPr>
        <p:txBody>
          <a:bodyPr wrap="none">
            <a:spAutoFit/>
          </a:bodyPr>
          <a:lstStyle/>
          <a:p>
            <a:pPr lvl="0"/>
            <a:r>
              <a:rPr lang="nb-NO" altLang="en-US" sz="4000" b="1" dirty="0">
                <a:solidFill>
                  <a:schemeClr val="tx2"/>
                </a:solidFill>
                <a:latin typeface="Calibri Light" panose="020F0302020204030204" pitchFamily="34" charset="0"/>
              </a:rPr>
              <a:t>POWER PURCHASE AGREEMENTS (PPAs)</a:t>
            </a:r>
            <a:endParaRPr lang="en-GB" altLang="en-US" sz="4000" b="1" dirty="0">
              <a:solidFill>
                <a:schemeClr val="tx2"/>
              </a:solidFill>
              <a:latin typeface="Calibri Light" panose="020F0302020204030204" pitchFamily="34" charset="0"/>
            </a:endParaRPr>
          </a:p>
        </p:txBody>
      </p:sp>
    </p:spTree>
    <p:extLst>
      <p:ext uri="{BB962C8B-B14F-4D97-AF65-F5344CB8AC3E}">
        <p14:creationId xmlns:p14="http://schemas.microsoft.com/office/powerpoint/2010/main" val="151085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CC86AE-115F-4819-A798-E05701313DBB}"/>
              </a:ext>
            </a:extLst>
          </p:cNvPr>
          <p:cNvSpPr/>
          <p:nvPr/>
        </p:nvSpPr>
        <p:spPr>
          <a:xfrm>
            <a:off x="857250" y="1021646"/>
            <a:ext cx="7162800" cy="2123658"/>
          </a:xfrm>
          <a:prstGeom prst="rect">
            <a:avLst/>
          </a:prstGeom>
        </p:spPr>
        <p:txBody>
          <a:bodyPr wrap="square">
            <a:spAutoFit/>
          </a:bodyPr>
          <a:lstStyle/>
          <a:p>
            <a:endParaRPr lang="en-US" dirty="0"/>
          </a:p>
          <a:p>
            <a:endParaRPr lang="en-US" dirty="0"/>
          </a:p>
          <a:p>
            <a:r>
              <a:rPr lang="en-US" sz="2400" b="1" i="1" dirty="0"/>
              <a:t>A PPA is effectively a contract between a Supplier and a Generator, that provides a route a market for ‘generated’ power (electricity) and other associated benefits</a:t>
            </a:r>
          </a:p>
        </p:txBody>
      </p:sp>
      <p:sp>
        <p:nvSpPr>
          <p:cNvPr id="3" name="Rectangle 2">
            <a:extLst>
              <a:ext uri="{FF2B5EF4-FFF2-40B4-BE49-F238E27FC236}">
                <a16:creationId xmlns:a16="http://schemas.microsoft.com/office/drawing/2014/main" id="{E8E03982-3821-4E8E-8591-D1179ABFF2B2}"/>
              </a:ext>
            </a:extLst>
          </p:cNvPr>
          <p:cNvSpPr/>
          <p:nvPr/>
        </p:nvSpPr>
        <p:spPr>
          <a:xfrm>
            <a:off x="342900" y="245686"/>
            <a:ext cx="3146246" cy="707886"/>
          </a:xfrm>
          <a:prstGeom prst="rect">
            <a:avLst/>
          </a:prstGeom>
        </p:spPr>
        <p:txBody>
          <a:bodyPr wrap="none">
            <a:spAutoFit/>
          </a:bodyPr>
          <a:lstStyle/>
          <a:p>
            <a:pPr lvl="0"/>
            <a:r>
              <a:rPr lang="nb-NO" altLang="en-US" sz="4000" b="1" dirty="0">
                <a:solidFill>
                  <a:schemeClr val="tx2"/>
                </a:solidFill>
                <a:latin typeface="Calibri Light" panose="020F0302020204030204" pitchFamily="34" charset="0"/>
              </a:rPr>
              <a:t>What is a PPA?</a:t>
            </a:r>
            <a:endParaRPr lang="en-GB" altLang="en-US" sz="4000" b="1" dirty="0">
              <a:solidFill>
                <a:schemeClr val="tx2"/>
              </a:solidFill>
              <a:latin typeface="Calibri Light" panose="020F0302020204030204" pitchFamily="34" charset="0"/>
            </a:endParaRPr>
          </a:p>
        </p:txBody>
      </p:sp>
      <p:sp>
        <p:nvSpPr>
          <p:cNvPr id="4" name="TextBox 3">
            <a:extLst>
              <a:ext uri="{FF2B5EF4-FFF2-40B4-BE49-F238E27FC236}">
                <a16:creationId xmlns:a16="http://schemas.microsoft.com/office/drawing/2014/main" id="{045D73E9-7B5E-41BC-95C1-EDA2E4BA0B1B}"/>
              </a:ext>
            </a:extLst>
          </p:cNvPr>
          <p:cNvSpPr txBox="1"/>
          <p:nvPr/>
        </p:nvSpPr>
        <p:spPr>
          <a:xfrm>
            <a:off x="1000125" y="3528030"/>
            <a:ext cx="5295900" cy="2646878"/>
          </a:xfrm>
          <a:prstGeom prst="rect">
            <a:avLst/>
          </a:prstGeom>
          <a:noFill/>
        </p:spPr>
        <p:txBody>
          <a:bodyPr wrap="square" rtlCol="0">
            <a:spAutoFit/>
          </a:bodyPr>
          <a:lstStyle/>
          <a:p>
            <a:r>
              <a:rPr lang="en-GB" dirty="0">
                <a:solidFill>
                  <a:schemeClr val="tx2"/>
                </a:solidFill>
              </a:rPr>
              <a:t>PPA covers the payment of:</a:t>
            </a:r>
          </a:p>
          <a:p>
            <a:endParaRPr lang="en-GB" dirty="0">
              <a:solidFill>
                <a:schemeClr val="tx2"/>
              </a:solidFill>
            </a:endParaRPr>
          </a:p>
          <a:p>
            <a:pPr marL="285750" indent="-285750">
              <a:buFontTx/>
              <a:buChar char="-"/>
            </a:pPr>
            <a:r>
              <a:rPr lang="en-GB" dirty="0">
                <a:solidFill>
                  <a:schemeClr val="tx2"/>
                </a:solidFill>
              </a:rPr>
              <a:t>exported power</a:t>
            </a:r>
          </a:p>
          <a:p>
            <a:pPr marL="285750" indent="-285750">
              <a:buFontTx/>
              <a:buChar char="-"/>
            </a:pPr>
            <a:r>
              <a:rPr lang="en-GB" dirty="0">
                <a:solidFill>
                  <a:srgbClr val="B9057B"/>
                </a:solidFill>
              </a:rPr>
              <a:t>associated Embedded Benefits (EBs)</a:t>
            </a:r>
          </a:p>
          <a:p>
            <a:pPr marL="285750" indent="-285750">
              <a:buFontTx/>
              <a:buChar char="-"/>
            </a:pPr>
            <a:r>
              <a:rPr lang="en-GB" dirty="0">
                <a:solidFill>
                  <a:schemeClr val="tx2"/>
                </a:solidFill>
              </a:rPr>
              <a:t>TRIAD</a:t>
            </a:r>
          </a:p>
          <a:p>
            <a:pPr marL="285750" indent="-285750">
              <a:buFontTx/>
              <a:buChar char="-"/>
            </a:pPr>
            <a:r>
              <a:rPr lang="en-GB" dirty="0">
                <a:solidFill>
                  <a:srgbClr val="B9057B"/>
                </a:solidFill>
              </a:rPr>
              <a:t>REGOs*</a:t>
            </a:r>
          </a:p>
          <a:p>
            <a:pPr marL="285750" indent="-285750">
              <a:buFontTx/>
              <a:buChar char="-"/>
            </a:pPr>
            <a:r>
              <a:rPr lang="en-GB" dirty="0">
                <a:solidFill>
                  <a:schemeClr val="tx2"/>
                </a:solidFill>
              </a:rPr>
              <a:t>ROCs*</a:t>
            </a:r>
          </a:p>
          <a:p>
            <a:pPr marL="285750" indent="-285750">
              <a:buFontTx/>
              <a:buChar char="-"/>
            </a:pPr>
            <a:r>
              <a:rPr lang="en-GB" dirty="0" err="1">
                <a:solidFill>
                  <a:srgbClr val="B9057B"/>
                </a:solidFill>
              </a:rPr>
              <a:t>FiT</a:t>
            </a:r>
            <a:r>
              <a:rPr lang="en-GB" dirty="0">
                <a:solidFill>
                  <a:srgbClr val="B9057B"/>
                </a:solidFill>
              </a:rPr>
              <a:t> Payments*</a:t>
            </a:r>
            <a:endParaRPr lang="en-GB" sz="1200" dirty="0">
              <a:solidFill>
                <a:srgbClr val="B9057B"/>
              </a:solidFill>
            </a:endParaRPr>
          </a:p>
          <a:p>
            <a:endParaRPr lang="en-GB" sz="800" dirty="0">
              <a:solidFill>
                <a:schemeClr val="tx2"/>
              </a:solidFill>
            </a:endParaRPr>
          </a:p>
          <a:p>
            <a:r>
              <a:rPr lang="en-GB" sz="1400" dirty="0">
                <a:solidFill>
                  <a:schemeClr val="tx2"/>
                </a:solidFill>
              </a:rPr>
              <a:t>      * Where applicable</a:t>
            </a:r>
          </a:p>
        </p:txBody>
      </p:sp>
    </p:spTree>
    <p:extLst>
      <p:ext uri="{BB962C8B-B14F-4D97-AF65-F5344CB8AC3E}">
        <p14:creationId xmlns:p14="http://schemas.microsoft.com/office/powerpoint/2010/main" val="170734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E03982-3821-4E8E-8591-D1179ABFF2B2}"/>
              </a:ext>
            </a:extLst>
          </p:cNvPr>
          <p:cNvSpPr/>
          <p:nvPr/>
        </p:nvSpPr>
        <p:spPr>
          <a:xfrm>
            <a:off x="142874" y="195175"/>
            <a:ext cx="4772025" cy="707886"/>
          </a:xfrm>
          <a:prstGeom prst="rect">
            <a:avLst/>
          </a:prstGeom>
        </p:spPr>
        <p:txBody>
          <a:bodyPr wrap="square">
            <a:spAutoFit/>
          </a:bodyPr>
          <a:lstStyle/>
          <a:p>
            <a:pPr lvl="0"/>
            <a:r>
              <a:rPr lang="nb-NO" altLang="en-US" sz="4000" b="1" dirty="0">
                <a:solidFill>
                  <a:schemeClr val="tx2"/>
                </a:solidFill>
                <a:latin typeface="Calibri Light" panose="020F0302020204030204" pitchFamily="34" charset="0"/>
              </a:rPr>
              <a:t>PPAs and Functionality</a:t>
            </a:r>
            <a:endParaRPr lang="en-GB" altLang="en-US" sz="4000" b="1" dirty="0">
              <a:solidFill>
                <a:schemeClr val="tx2"/>
              </a:solidFill>
              <a:latin typeface="Calibri Light" panose="020F0302020204030204" pitchFamily="34" charset="0"/>
            </a:endParaRPr>
          </a:p>
        </p:txBody>
      </p:sp>
      <p:sp>
        <p:nvSpPr>
          <p:cNvPr id="4" name="TextBox 3">
            <a:extLst>
              <a:ext uri="{FF2B5EF4-FFF2-40B4-BE49-F238E27FC236}">
                <a16:creationId xmlns:a16="http://schemas.microsoft.com/office/drawing/2014/main" id="{045D73E9-7B5E-41BC-95C1-EDA2E4BA0B1B}"/>
              </a:ext>
            </a:extLst>
          </p:cNvPr>
          <p:cNvSpPr txBox="1"/>
          <p:nvPr/>
        </p:nvSpPr>
        <p:spPr>
          <a:xfrm>
            <a:off x="142874" y="953570"/>
            <a:ext cx="8810626" cy="5001369"/>
          </a:xfrm>
          <a:prstGeom prst="rect">
            <a:avLst/>
          </a:prstGeom>
          <a:noFill/>
        </p:spPr>
        <p:txBody>
          <a:bodyPr wrap="square" rtlCol="0">
            <a:spAutoFit/>
          </a:bodyPr>
          <a:lstStyle/>
          <a:p>
            <a:pPr>
              <a:spcAft>
                <a:spcPts val="1200"/>
              </a:spcAft>
            </a:pPr>
            <a:r>
              <a:rPr lang="en-GB" sz="2000" dirty="0">
                <a:solidFill>
                  <a:schemeClr val="tx2"/>
                </a:solidFill>
              </a:rPr>
              <a:t>Npower </a:t>
            </a:r>
            <a:r>
              <a:rPr lang="en-US" sz="2000" dirty="0">
                <a:solidFill>
                  <a:schemeClr val="tx2"/>
                </a:solidFill>
              </a:rPr>
              <a:t>are a leading supplier in the export market; we currently have approximately 3.8TWh within our export PPA portfolio. We have PPAs in place with a wide range of technology types, including:</a:t>
            </a:r>
          </a:p>
          <a:p>
            <a:r>
              <a:rPr lang="en-US" dirty="0">
                <a:solidFill>
                  <a:schemeClr val="tx2"/>
                </a:solidFill>
              </a:rPr>
              <a:t>	- Onshore and offshore wind					</a:t>
            </a:r>
            <a:r>
              <a:rPr lang="en-US" dirty="0">
                <a:solidFill>
                  <a:srgbClr val="B9057B"/>
                </a:solidFill>
              </a:rPr>
              <a:t>- Hydro</a:t>
            </a:r>
          </a:p>
          <a:p>
            <a:r>
              <a:rPr lang="en-US" dirty="0">
                <a:solidFill>
                  <a:schemeClr val="tx2"/>
                </a:solidFill>
              </a:rPr>
              <a:t>	</a:t>
            </a:r>
            <a:r>
              <a:rPr lang="en-US" dirty="0">
                <a:solidFill>
                  <a:srgbClr val="B9057B"/>
                </a:solidFill>
              </a:rPr>
              <a:t>-</a:t>
            </a:r>
            <a:r>
              <a:rPr lang="en-US" dirty="0">
                <a:solidFill>
                  <a:schemeClr val="tx2"/>
                </a:solidFill>
              </a:rPr>
              <a:t> </a:t>
            </a:r>
            <a:r>
              <a:rPr lang="en-US" dirty="0">
                <a:solidFill>
                  <a:srgbClr val="B9057B"/>
                </a:solidFill>
              </a:rPr>
              <a:t>Landfill Gas	</a:t>
            </a:r>
            <a:r>
              <a:rPr lang="en-US" dirty="0">
                <a:solidFill>
                  <a:schemeClr val="tx2"/>
                </a:solidFill>
              </a:rPr>
              <a:t>							- CHP</a:t>
            </a:r>
          </a:p>
          <a:p>
            <a:r>
              <a:rPr lang="en-US" dirty="0">
                <a:solidFill>
                  <a:schemeClr val="tx2"/>
                </a:solidFill>
              </a:rPr>
              <a:t>	- Solar PV									</a:t>
            </a:r>
            <a:r>
              <a:rPr lang="en-US" dirty="0">
                <a:solidFill>
                  <a:srgbClr val="B9057B"/>
                </a:solidFill>
              </a:rPr>
              <a:t>- Biomass</a:t>
            </a:r>
          </a:p>
          <a:p>
            <a:r>
              <a:rPr lang="en-US" dirty="0">
                <a:solidFill>
                  <a:schemeClr val="tx2"/>
                </a:solidFill>
              </a:rPr>
              <a:t>	</a:t>
            </a:r>
            <a:r>
              <a:rPr lang="en-US" dirty="0">
                <a:solidFill>
                  <a:srgbClr val="B9057B"/>
                </a:solidFill>
              </a:rPr>
              <a:t>-</a:t>
            </a:r>
            <a:r>
              <a:rPr lang="en-US" dirty="0">
                <a:solidFill>
                  <a:schemeClr val="tx2"/>
                </a:solidFill>
              </a:rPr>
              <a:t> </a:t>
            </a:r>
            <a:r>
              <a:rPr lang="en-US" dirty="0">
                <a:solidFill>
                  <a:srgbClr val="B9057B"/>
                </a:solidFill>
              </a:rPr>
              <a:t>Anaerobic Digestion</a:t>
            </a:r>
          </a:p>
          <a:p>
            <a:endParaRPr lang="en-GB" sz="2400" dirty="0">
              <a:solidFill>
                <a:schemeClr val="tx2"/>
              </a:solidFill>
            </a:endParaRPr>
          </a:p>
          <a:p>
            <a:pPr>
              <a:spcAft>
                <a:spcPts val="1200"/>
              </a:spcAft>
            </a:pPr>
            <a:r>
              <a:rPr lang="en-GB" sz="2000" b="1" dirty="0">
                <a:solidFill>
                  <a:schemeClr val="tx2"/>
                </a:solidFill>
              </a:rPr>
              <a:t>Main types of PPA and associated Pricing Mechanism</a:t>
            </a:r>
            <a:endParaRPr lang="en-GB" dirty="0">
              <a:solidFill>
                <a:schemeClr val="tx2"/>
              </a:solidFill>
            </a:endParaRPr>
          </a:p>
          <a:p>
            <a:pPr marL="285750" indent="-285750">
              <a:spcAft>
                <a:spcPts val="600"/>
              </a:spcAft>
              <a:buFontTx/>
              <a:buChar char="-"/>
            </a:pPr>
            <a:r>
              <a:rPr lang="en-GB" b="1" dirty="0">
                <a:solidFill>
                  <a:schemeClr val="tx2"/>
                </a:solidFill>
              </a:rPr>
              <a:t>Spill PPA </a:t>
            </a:r>
            <a:r>
              <a:rPr lang="en-GB" dirty="0">
                <a:solidFill>
                  <a:schemeClr val="tx2"/>
                </a:solidFill>
              </a:rPr>
              <a:t>(predominantly for; commissioning projects very volatile and/or very low export volumes)</a:t>
            </a:r>
          </a:p>
          <a:p>
            <a:pPr marL="285750" indent="-285750">
              <a:spcAft>
                <a:spcPts val="600"/>
              </a:spcAft>
              <a:buFontTx/>
              <a:buChar char="-"/>
            </a:pPr>
            <a:r>
              <a:rPr lang="en-GB" b="1" dirty="0">
                <a:solidFill>
                  <a:srgbClr val="B9057B"/>
                </a:solidFill>
              </a:rPr>
              <a:t>Fixed Price PPA </a:t>
            </a:r>
            <a:r>
              <a:rPr lang="en-GB" dirty="0">
                <a:solidFill>
                  <a:srgbClr val="B9057B"/>
                </a:solidFill>
              </a:rPr>
              <a:t>(price for exported power is fixed at point of signature)</a:t>
            </a:r>
          </a:p>
          <a:p>
            <a:pPr marL="285750" indent="-285750">
              <a:spcAft>
                <a:spcPts val="600"/>
              </a:spcAft>
              <a:buFontTx/>
              <a:buChar char="-"/>
            </a:pPr>
            <a:r>
              <a:rPr lang="en-GB" b="1" dirty="0">
                <a:solidFill>
                  <a:schemeClr val="tx2"/>
                </a:solidFill>
              </a:rPr>
              <a:t>N2EX Index PPA </a:t>
            </a:r>
            <a:r>
              <a:rPr lang="en-GB" dirty="0">
                <a:solidFill>
                  <a:schemeClr val="tx2"/>
                </a:solidFill>
              </a:rPr>
              <a:t>(price for export is determined by Index)</a:t>
            </a:r>
          </a:p>
          <a:p>
            <a:pPr marL="285750" indent="-285750">
              <a:buFontTx/>
              <a:buChar char="-"/>
            </a:pPr>
            <a:r>
              <a:rPr lang="en-GB" b="1" dirty="0">
                <a:solidFill>
                  <a:srgbClr val="B9057B"/>
                </a:solidFill>
              </a:rPr>
              <a:t>Flexible PPA </a:t>
            </a:r>
            <a:r>
              <a:rPr lang="en-GB" dirty="0">
                <a:solidFill>
                  <a:srgbClr val="B9057B"/>
                </a:solidFill>
              </a:rPr>
              <a:t>(allows Seller to make multiple decisions on when and how much power to sell for future periods)</a:t>
            </a:r>
          </a:p>
        </p:txBody>
      </p:sp>
    </p:spTree>
    <p:extLst>
      <p:ext uri="{BB962C8B-B14F-4D97-AF65-F5344CB8AC3E}">
        <p14:creationId xmlns:p14="http://schemas.microsoft.com/office/powerpoint/2010/main" val="331678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custDataLst>
              <p:tags r:id="rId1"/>
            </p:custDataLst>
          </p:nvPr>
        </p:nvSpPr>
        <p:spPr>
          <a:xfrm>
            <a:off x="410667" y="59555"/>
            <a:ext cx="5944059" cy="547376"/>
          </a:xfrm>
          <a:prstGeom prst="rect">
            <a:avLst/>
          </a:prstGeom>
        </p:spPr>
        <p:txBody>
          <a:bodyPr/>
          <a:lstStyle>
            <a:lvl1pPr algn="ctr" defTabSz="436381" rtl="0" eaLnBrk="1" latinLnBrk="0" hangingPunct="1">
              <a:spcBef>
                <a:spcPct val="0"/>
              </a:spcBef>
              <a:buNone/>
              <a:defRPr sz="4200" kern="1200">
                <a:solidFill>
                  <a:schemeClr val="tx1"/>
                </a:solidFill>
                <a:latin typeface="+mj-lt"/>
                <a:ea typeface="+mj-ea"/>
                <a:cs typeface="+mj-cs"/>
              </a:defRPr>
            </a:lvl1pPr>
          </a:lstStyle>
          <a:p>
            <a:pPr algn="l"/>
            <a:r>
              <a:rPr lang="en-GB" altLang="en-US" sz="4000" b="1" dirty="0">
                <a:solidFill>
                  <a:schemeClr val="tx2"/>
                </a:solidFill>
                <a:latin typeface="Calibri Light" panose="020F0302020204030204" pitchFamily="34" charset="0"/>
              </a:rPr>
              <a:t>Corporate PPAs (Sleeving)</a:t>
            </a: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ea typeface="+mn-ea"/>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i="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a:endParaRPr>
          </a:p>
          <a:p>
            <a:pPr algn="l"/>
            <a:endParaRPr lang="en-GB" sz="2800" b="1" dirty="0">
              <a:solidFill>
                <a:srgbClr val="B9057B"/>
              </a:solidFill>
              <a:latin typeface="Calibri" panose="020F0502020204030204" pitchFamily="34" charset="0"/>
              <a:cs typeface="Arial"/>
            </a:endParaRPr>
          </a:p>
        </p:txBody>
      </p:sp>
      <p:sp>
        <p:nvSpPr>
          <p:cNvPr id="18" name="Rectangle 17"/>
          <p:cNvSpPr/>
          <p:nvPr/>
        </p:nvSpPr>
        <p:spPr>
          <a:xfrm>
            <a:off x="342899" y="862048"/>
            <a:ext cx="8181975" cy="5309146"/>
          </a:xfrm>
          <a:prstGeom prst="rect">
            <a:avLst/>
          </a:prstGeom>
        </p:spPr>
        <p:txBody>
          <a:bodyPr wrap="square">
            <a:spAutoFit/>
          </a:bodyPr>
          <a:lstStyle/>
          <a:p>
            <a:r>
              <a:rPr lang="en-GB" sz="1600" dirty="0">
                <a:solidFill>
                  <a:schemeClr val="tx2"/>
                </a:solidFill>
              </a:rPr>
              <a:t>With the uncertainty of cost in the energy markets, corporate PPAs (sleeving) are growing increasingly popular. They offer a secure long-term supply of clean renewable energy, with the additional benefit of providing cost certainty for the defined period, security of supply, protection from market volatility, the additional benefit of direct true green support and linkage with generators along with the benefit of reporting/meeting the organisation sustainability commitments. </a:t>
            </a:r>
            <a:br>
              <a:rPr lang="en-GB" sz="1600" dirty="0">
                <a:solidFill>
                  <a:srgbClr val="B42A86"/>
                </a:solidFill>
              </a:rPr>
            </a:br>
            <a:endParaRPr lang="en-GB" sz="1600" dirty="0">
              <a:solidFill>
                <a:srgbClr val="B42A86"/>
              </a:solidFill>
            </a:endParaRPr>
          </a:p>
          <a:p>
            <a:pPr>
              <a:spcAft>
                <a:spcPts val="1200"/>
              </a:spcAft>
            </a:pPr>
            <a:r>
              <a:rPr lang="en-GB" sz="1600" dirty="0">
                <a:solidFill>
                  <a:schemeClr val="tx2"/>
                </a:solidFill>
              </a:rPr>
              <a:t>Npower Experience:</a:t>
            </a:r>
          </a:p>
          <a:p>
            <a:pPr marL="285750" indent="-285750">
              <a:spcAft>
                <a:spcPts val="600"/>
              </a:spcAft>
              <a:buFont typeface="Arial" panose="020B0604020202020204" pitchFamily="34" charset="0"/>
              <a:buChar char="•"/>
            </a:pPr>
            <a:r>
              <a:rPr lang="en-GB" sz="1600" dirty="0">
                <a:solidFill>
                  <a:schemeClr val="tx2"/>
                </a:solidFill>
              </a:rPr>
              <a:t>We have been active in this market for a number of years and have built up extensive knowledge and experience in this market space. </a:t>
            </a:r>
          </a:p>
          <a:p>
            <a:pPr marL="285750" indent="-285750">
              <a:spcAft>
                <a:spcPts val="600"/>
              </a:spcAft>
              <a:buFont typeface="Arial" panose="020B0604020202020204" pitchFamily="34" charset="0"/>
              <a:buChar char="•"/>
            </a:pPr>
            <a:r>
              <a:rPr lang="en-GB" sz="1600" dirty="0">
                <a:solidFill>
                  <a:schemeClr val="tx2"/>
                </a:solidFill>
              </a:rPr>
              <a:t>npower Business Solutions are one of the key suppliers in the Industrial &amp; Commercial market supporting many of the largest consumers and generators of electricity in the UK. </a:t>
            </a:r>
          </a:p>
          <a:p>
            <a:pPr marL="285750" indent="-285750">
              <a:spcAft>
                <a:spcPts val="600"/>
              </a:spcAft>
              <a:buFont typeface="Arial" panose="020B0604020202020204" pitchFamily="34" charset="0"/>
              <a:buChar char="•"/>
            </a:pPr>
            <a:r>
              <a:rPr lang="en-GB" sz="1600" dirty="0">
                <a:solidFill>
                  <a:schemeClr val="tx2"/>
                </a:solidFill>
              </a:rPr>
              <a:t>Our customer base includes Energy Intensive users and generators such as water companies, energy from waste plants, landfill portfolios and large wind and solar generators.  </a:t>
            </a:r>
          </a:p>
          <a:p>
            <a:pPr marL="285750" indent="-285750">
              <a:spcAft>
                <a:spcPts val="600"/>
              </a:spcAft>
              <a:buFont typeface="Arial" panose="020B0604020202020204" pitchFamily="34" charset="0"/>
              <a:buChar char="•"/>
            </a:pPr>
            <a:r>
              <a:rPr lang="en-US" sz="1600" dirty="0">
                <a:solidFill>
                  <a:schemeClr val="tx2"/>
                </a:solidFill>
              </a:rPr>
              <a:t>1.74TWh of that volume is considered to be in a Corporate PPA, this includes;</a:t>
            </a:r>
          </a:p>
          <a:p>
            <a:pPr marL="285750" indent="-285750">
              <a:spcAft>
                <a:spcPts val="600"/>
              </a:spcAft>
              <a:buFont typeface="Arial" panose="020B0604020202020204" pitchFamily="34" charset="0"/>
              <a:buChar char="•"/>
            </a:pPr>
            <a:r>
              <a:rPr lang="en-US" sz="1600" dirty="0">
                <a:solidFill>
                  <a:schemeClr val="tx2"/>
                </a:solidFill>
              </a:rPr>
              <a:t>41 PPA contracts</a:t>
            </a:r>
          </a:p>
          <a:p>
            <a:pPr marL="285750" indent="-285750">
              <a:buFont typeface="Arial" panose="020B0604020202020204" pitchFamily="34" charset="0"/>
              <a:buChar char="•"/>
            </a:pPr>
            <a:r>
              <a:rPr lang="en-US" sz="1600" dirty="0">
                <a:solidFill>
                  <a:schemeClr val="tx2"/>
                </a:solidFill>
              </a:rPr>
              <a:t>137 individual sites </a:t>
            </a:r>
            <a:endParaRPr lang="en-GB" sz="1600" dirty="0">
              <a:solidFill>
                <a:schemeClr val="tx2"/>
              </a:solidFill>
            </a:endParaRPr>
          </a:p>
        </p:txBody>
      </p:sp>
    </p:spTree>
    <p:extLst>
      <p:ext uri="{BB962C8B-B14F-4D97-AF65-F5344CB8AC3E}">
        <p14:creationId xmlns:p14="http://schemas.microsoft.com/office/powerpoint/2010/main" val="486423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custDataLst>
              <p:tags r:id="rId1"/>
            </p:custDataLst>
          </p:nvPr>
        </p:nvSpPr>
        <p:spPr>
          <a:xfrm>
            <a:off x="163017" y="360600"/>
            <a:ext cx="6323508" cy="547376"/>
          </a:xfrm>
          <a:prstGeom prst="rect">
            <a:avLst/>
          </a:prstGeom>
        </p:spPr>
        <p:txBody>
          <a:bodyPr/>
          <a:lstStyle>
            <a:lvl1pPr algn="ctr" defTabSz="436381" rtl="0" eaLnBrk="1" latinLnBrk="0" hangingPunct="1">
              <a:spcBef>
                <a:spcPct val="0"/>
              </a:spcBef>
              <a:buNone/>
              <a:defRPr sz="4200" kern="1200">
                <a:solidFill>
                  <a:schemeClr val="tx1"/>
                </a:solidFill>
                <a:latin typeface="+mj-lt"/>
                <a:ea typeface="+mj-ea"/>
                <a:cs typeface="+mj-cs"/>
              </a:defRPr>
            </a:lvl1pPr>
          </a:lstStyle>
          <a:p>
            <a:pPr algn="l"/>
            <a:r>
              <a:rPr lang="nb-NO" altLang="en-US" sz="3600" b="1" dirty="0">
                <a:solidFill>
                  <a:schemeClr val="tx2"/>
                </a:solidFill>
                <a:latin typeface="Calibri Light" panose="020F0302020204030204" pitchFamily="34" charset="0"/>
              </a:rPr>
              <a:t>‘</a:t>
            </a:r>
            <a:r>
              <a:rPr lang="en-US" altLang="en-US" sz="4000" b="1" dirty="0">
                <a:solidFill>
                  <a:schemeClr val="tx2"/>
                </a:solidFill>
                <a:latin typeface="Calibri Light" panose="020F0302020204030204" pitchFamily="34" charset="0"/>
              </a:rPr>
              <a:t>Sleeving’ to offset electricity demand </a:t>
            </a:r>
            <a:endParaRPr lang="en-GB" altLang="en-US" sz="4000" b="1" dirty="0">
              <a:solidFill>
                <a:schemeClr val="tx2"/>
              </a:solidFill>
              <a:latin typeface="Calibri Light" panose="020F030202020403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ea typeface="+mn-ea"/>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dirty="0">
              <a:solidFill>
                <a:schemeClr val="tx2"/>
              </a:solidFill>
              <a:latin typeface="Calibri" panose="020F0502020204030204" pitchFamily="34" charset="0"/>
              <a:cs typeface="Arial" panose="020B0604020202020204" pitchFamily="34" charset="0"/>
            </a:endParaRPr>
          </a:p>
          <a:p>
            <a:pPr algn="l"/>
            <a:endParaRPr lang="en-GB" sz="2800" b="1" i="1" dirty="0">
              <a:solidFill>
                <a:schemeClr val="tx2"/>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panose="020B0604020202020204" pitchFamily="34" charset="0"/>
            </a:endParaRPr>
          </a:p>
          <a:p>
            <a:pPr algn="l"/>
            <a:endParaRPr lang="en-GB" sz="2800" b="1" dirty="0">
              <a:solidFill>
                <a:srgbClr val="B9057B"/>
              </a:solidFill>
              <a:latin typeface="Calibri" panose="020F0502020204030204" pitchFamily="34" charset="0"/>
              <a:cs typeface="Arial"/>
            </a:endParaRPr>
          </a:p>
          <a:p>
            <a:pPr algn="l"/>
            <a:endParaRPr lang="en-GB" sz="2800" b="1" dirty="0">
              <a:solidFill>
                <a:srgbClr val="B9057B"/>
              </a:solidFill>
              <a:latin typeface="Calibri" panose="020F0502020204030204" pitchFamily="34" charset="0"/>
              <a:cs typeface="Arial"/>
            </a:endParaRPr>
          </a:p>
        </p:txBody>
      </p:sp>
      <p:sp>
        <p:nvSpPr>
          <p:cNvPr id="4" name="Rectangle 3"/>
          <p:cNvSpPr/>
          <p:nvPr/>
        </p:nvSpPr>
        <p:spPr>
          <a:xfrm>
            <a:off x="360858" y="1705613"/>
            <a:ext cx="8021141" cy="4770537"/>
          </a:xfrm>
          <a:prstGeom prst="rect">
            <a:avLst/>
          </a:prstGeom>
        </p:spPr>
        <p:txBody>
          <a:bodyPr wrap="square">
            <a:spAutoFit/>
          </a:bodyPr>
          <a:lstStyle/>
          <a:p>
            <a:endParaRPr lang="en-GB" dirty="0">
              <a:solidFill>
                <a:srgbClr val="B42A86"/>
              </a:solidFill>
            </a:endParaRPr>
          </a:p>
          <a:p>
            <a:pPr marL="285750" indent="-285750">
              <a:buFont typeface="Arial" panose="020B0604020202020204" pitchFamily="34" charset="0"/>
              <a:buChar char="•"/>
            </a:pPr>
            <a:r>
              <a:rPr lang="en-GB" dirty="0">
                <a:solidFill>
                  <a:schemeClr val="tx2"/>
                </a:solidFill>
              </a:rPr>
              <a:t>PPA Netting – the PPA allows for the </a:t>
            </a:r>
            <a:r>
              <a:rPr lang="en-GB" b="1" dirty="0">
                <a:solidFill>
                  <a:schemeClr val="tx2"/>
                </a:solidFill>
              </a:rPr>
              <a:t>Generator</a:t>
            </a:r>
            <a:r>
              <a:rPr lang="en-GB" dirty="0">
                <a:solidFill>
                  <a:schemeClr val="tx2"/>
                </a:solidFill>
              </a:rPr>
              <a:t> the option to seamlessly net generation export volume against a </a:t>
            </a:r>
            <a:r>
              <a:rPr lang="en-GB" b="1" dirty="0">
                <a:solidFill>
                  <a:schemeClr val="tx2"/>
                </a:solidFill>
              </a:rPr>
              <a:t>Supply Customer’s </a:t>
            </a:r>
            <a:r>
              <a:rPr lang="en-GB" dirty="0">
                <a:solidFill>
                  <a:schemeClr val="tx2"/>
                </a:solidFill>
              </a:rPr>
              <a:t>supply contract at the same index/wholesale price. </a:t>
            </a:r>
          </a:p>
          <a:p>
            <a:endParaRPr lang="en-GB" dirty="0">
              <a:solidFill>
                <a:schemeClr val="tx2"/>
              </a:solidFill>
            </a:endParaRPr>
          </a:p>
          <a:p>
            <a:pPr marL="285750" indent="-285750">
              <a:buFont typeface="Arial" panose="020B0604020202020204" pitchFamily="34" charset="0"/>
              <a:buChar char="•"/>
            </a:pPr>
            <a:r>
              <a:rPr lang="en-GB" dirty="0">
                <a:solidFill>
                  <a:schemeClr val="tx2"/>
                </a:solidFill>
              </a:rPr>
              <a:t>This works by ‘netting’ the power exported by the </a:t>
            </a:r>
            <a:r>
              <a:rPr lang="en-GB" b="1" dirty="0">
                <a:solidFill>
                  <a:schemeClr val="tx2"/>
                </a:solidFill>
              </a:rPr>
              <a:t>Generator</a:t>
            </a:r>
            <a:r>
              <a:rPr lang="en-GB" dirty="0">
                <a:solidFill>
                  <a:schemeClr val="tx2"/>
                </a:solidFill>
              </a:rPr>
              <a:t> with the power demanded by the </a:t>
            </a:r>
            <a:r>
              <a:rPr lang="en-GB" b="1" dirty="0">
                <a:solidFill>
                  <a:schemeClr val="tx2"/>
                </a:solidFill>
              </a:rPr>
              <a:t>Supply Customer</a:t>
            </a:r>
            <a:r>
              <a:rPr lang="en-GB" dirty="0">
                <a:solidFill>
                  <a:schemeClr val="tx2"/>
                </a:solidFill>
              </a:rPr>
              <a:t>, creating an immediate wholesale bid/offer saving on supply clip volume (minimum 1 MW). </a:t>
            </a:r>
          </a:p>
          <a:p>
            <a:pPr marL="285750" indent="-285750">
              <a:buFont typeface="Arial" panose="020B0604020202020204" pitchFamily="34" charset="0"/>
              <a:buChar char="•"/>
            </a:pPr>
            <a:endParaRPr lang="en-GB" dirty="0">
              <a:solidFill>
                <a:schemeClr val="tx2"/>
              </a:solidFill>
            </a:endParaRPr>
          </a:p>
          <a:p>
            <a:pPr marL="285750" indent="-285750">
              <a:buFont typeface="Arial" panose="020B0604020202020204" pitchFamily="34" charset="0"/>
              <a:buChar char="•"/>
            </a:pPr>
            <a:r>
              <a:rPr lang="en-GB" dirty="0">
                <a:solidFill>
                  <a:schemeClr val="tx2"/>
                </a:solidFill>
              </a:rPr>
              <a:t>This netting can be done for any combination of clips, chosen periods or for the whole contract duration. It also provides you with additional risk management functionality and minimises market uncertainty.</a:t>
            </a:r>
          </a:p>
          <a:p>
            <a:endParaRPr lang="en-GB" dirty="0">
              <a:solidFill>
                <a:schemeClr val="tx2"/>
              </a:solidFill>
            </a:endParaRPr>
          </a:p>
          <a:p>
            <a:pPr marL="285750" indent="-285750">
              <a:buFont typeface="Arial" panose="020B0604020202020204" pitchFamily="34" charset="0"/>
              <a:buChar char="•"/>
            </a:pPr>
            <a:r>
              <a:rPr lang="en-GB" dirty="0">
                <a:solidFill>
                  <a:schemeClr val="tx2"/>
                </a:solidFill>
              </a:rPr>
              <a:t>Sleeving REGOs from the Generator, along with the power allows the Supply Customer to demonstrate they are consuming ‘green’ power and therefore use this as a tool to help achieve ‘net zero’ targets</a:t>
            </a:r>
          </a:p>
          <a:p>
            <a:r>
              <a:rPr lang="en-GB" sz="1600" dirty="0">
                <a:solidFill>
                  <a:srgbClr val="B42A86"/>
                </a:solidFill>
              </a:rPr>
              <a:t> </a:t>
            </a:r>
          </a:p>
        </p:txBody>
      </p:sp>
    </p:spTree>
    <p:extLst>
      <p:ext uri="{BB962C8B-B14F-4D97-AF65-F5344CB8AC3E}">
        <p14:creationId xmlns:p14="http://schemas.microsoft.com/office/powerpoint/2010/main" val="261044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custDataLst>
              <p:tags r:id="rId1"/>
            </p:custDataLst>
          </p:nvPr>
        </p:nvSpPr>
        <p:spPr>
          <a:xfrm>
            <a:off x="105866" y="238485"/>
            <a:ext cx="5944059" cy="395534"/>
          </a:xfrm>
          <a:prstGeom prst="rect">
            <a:avLst/>
          </a:prstGeom>
        </p:spPr>
        <p:txBody>
          <a:bodyPr/>
          <a:lstStyle>
            <a:lvl1pPr algn="ctr" defTabSz="436381" rtl="0" eaLnBrk="1" latinLnBrk="0" hangingPunct="1">
              <a:spcBef>
                <a:spcPct val="0"/>
              </a:spcBef>
              <a:buNone/>
              <a:defRPr sz="4200" kern="1200">
                <a:solidFill>
                  <a:schemeClr val="tx1"/>
                </a:solidFill>
                <a:latin typeface="+mj-lt"/>
                <a:ea typeface="+mj-ea"/>
                <a:cs typeface="+mj-cs"/>
              </a:defRPr>
            </a:lvl1pPr>
          </a:lstStyle>
          <a:p>
            <a:pPr algn="l"/>
            <a:r>
              <a:rPr lang="en-GB" sz="4000" b="1" dirty="0">
                <a:solidFill>
                  <a:schemeClr val="tx2"/>
                </a:solidFill>
                <a:latin typeface="Calibri" panose="020F0502020204030204" pitchFamily="34" charset="0"/>
                <a:cs typeface="Arial"/>
              </a:rPr>
              <a:t>PPA Sleeving Scenario </a:t>
            </a: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600" dirty="0">
              <a:latin typeface="Calibri" panose="020F0502020204030204" pitchFamily="34" charset="0"/>
              <a:ea typeface="+mn-ea"/>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i="1"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dirty="0">
              <a:solidFill>
                <a:schemeClr val="accent2"/>
              </a:solidFill>
              <a:latin typeface="Calibri" panose="020F0502020204030204" pitchFamily="34" charset="0"/>
              <a:cs typeface="Arial" panose="020B0604020202020204" pitchFamily="34" charset="0"/>
            </a:endParaRPr>
          </a:p>
          <a:p>
            <a:pPr algn="l"/>
            <a:endParaRPr lang="en-GB" sz="1400" b="1" dirty="0">
              <a:solidFill>
                <a:schemeClr val="accent2"/>
              </a:solidFill>
              <a:latin typeface="Calibri" panose="020F0502020204030204" pitchFamily="34" charset="0"/>
              <a:cs typeface="Arial"/>
            </a:endParaRPr>
          </a:p>
          <a:p>
            <a:pPr algn="l"/>
            <a:endParaRPr lang="en-GB" sz="1400" b="1" dirty="0">
              <a:solidFill>
                <a:schemeClr val="accent2"/>
              </a:solidFill>
              <a:latin typeface="Calibri" panose="020F0502020204030204" pitchFamily="34" charset="0"/>
              <a:cs typeface="Arial"/>
            </a:endParaRPr>
          </a:p>
        </p:txBody>
      </p:sp>
      <p:sp>
        <p:nvSpPr>
          <p:cNvPr id="22" name="Text Box 6"/>
          <p:cNvSpPr txBox="1">
            <a:spLocks noChangeArrowheads="1"/>
          </p:cNvSpPr>
          <p:nvPr/>
        </p:nvSpPr>
        <p:spPr bwMode="auto">
          <a:xfrm>
            <a:off x="119796" y="1178043"/>
            <a:ext cx="8707772"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Aft>
                <a:spcPts val="600"/>
              </a:spcAft>
              <a:buFont typeface="Arial" panose="020B0604020202020204" pitchFamily="34" charset="0"/>
              <a:buChar char="•"/>
            </a:pPr>
            <a:r>
              <a:rPr lang="en-GB" altLang="en-US" dirty="0">
                <a:solidFill>
                  <a:schemeClr val="tx2"/>
                </a:solidFill>
                <a:latin typeface="Calibri" panose="020F0502020204030204" pitchFamily="34" charset="0"/>
                <a:ea typeface="ＭＳ Ｐゴシック" pitchFamily="34" charset="-128"/>
              </a:rPr>
              <a:t>Under the below illustration, both the PPA (Generator) and the Supply Contract (Supply Customer) are with npower</a:t>
            </a:r>
          </a:p>
          <a:p>
            <a:pPr marL="285750" indent="-285750">
              <a:spcAft>
                <a:spcPts val="600"/>
              </a:spcAft>
              <a:buFont typeface="Arial" panose="020B0604020202020204" pitchFamily="34" charset="0"/>
              <a:buChar char="•"/>
            </a:pPr>
            <a:r>
              <a:rPr lang="en-GB" altLang="en-US" dirty="0">
                <a:solidFill>
                  <a:schemeClr val="tx2"/>
                </a:solidFill>
                <a:latin typeface="Calibri" panose="020F0502020204030204" pitchFamily="34" charset="0"/>
                <a:ea typeface="ＭＳ Ｐゴシック" pitchFamily="34" charset="-128"/>
              </a:rPr>
              <a:t>The Generator and the Supply Customer agree a ‘Strike’ price for the power (including REGOs) – assume £50/MWh</a:t>
            </a:r>
          </a:p>
          <a:p>
            <a:pPr marL="285750" indent="-285750">
              <a:spcAft>
                <a:spcPts val="600"/>
              </a:spcAft>
              <a:buFont typeface="Arial" panose="020B0604020202020204" pitchFamily="34" charset="0"/>
              <a:buChar char="•"/>
            </a:pPr>
            <a:r>
              <a:rPr lang="en-GB" altLang="en-US" dirty="0">
                <a:solidFill>
                  <a:schemeClr val="tx2"/>
                </a:solidFill>
                <a:latin typeface="Calibri" panose="020F0502020204030204" pitchFamily="34" charset="0"/>
                <a:ea typeface="ＭＳ Ｐゴシック" pitchFamily="34" charset="-128"/>
              </a:rPr>
              <a:t>Npower associate the agreed Strike price to both the Generators exported power and the Supply Customers demand power  </a:t>
            </a:r>
          </a:p>
          <a:p>
            <a:pPr marL="285750" indent="-285750">
              <a:spcAft>
                <a:spcPts val="600"/>
              </a:spcAft>
              <a:buFont typeface="Arial" panose="020B0604020202020204" pitchFamily="34" charset="0"/>
              <a:buChar char="•"/>
            </a:pPr>
            <a:r>
              <a:rPr lang="en-GB" altLang="en-US" dirty="0">
                <a:solidFill>
                  <a:schemeClr val="tx2"/>
                </a:solidFill>
                <a:latin typeface="Calibri" panose="020F0502020204030204" pitchFamily="34" charset="0"/>
                <a:ea typeface="ＭＳ Ｐゴシック" pitchFamily="34" charset="-128"/>
              </a:rPr>
              <a:t>Npower will </a:t>
            </a:r>
            <a:r>
              <a:rPr lang="en-GB" altLang="en-US" b="1" dirty="0">
                <a:solidFill>
                  <a:schemeClr val="tx2"/>
                </a:solidFill>
                <a:latin typeface="Calibri" panose="020F0502020204030204" pitchFamily="34" charset="0"/>
                <a:ea typeface="ＭＳ Ｐゴシック" pitchFamily="34" charset="-128"/>
              </a:rPr>
              <a:t>pay</a:t>
            </a:r>
            <a:r>
              <a:rPr lang="en-GB" altLang="en-US" dirty="0">
                <a:solidFill>
                  <a:schemeClr val="tx2"/>
                </a:solidFill>
                <a:latin typeface="Calibri" panose="020F0502020204030204" pitchFamily="34" charset="0"/>
                <a:ea typeface="ＭＳ Ｐゴシック" pitchFamily="34" charset="-128"/>
              </a:rPr>
              <a:t> the Generator and </a:t>
            </a:r>
            <a:r>
              <a:rPr lang="en-GB" altLang="en-US" b="1" dirty="0">
                <a:solidFill>
                  <a:schemeClr val="tx2"/>
                </a:solidFill>
                <a:latin typeface="Calibri" panose="020F0502020204030204" pitchFamily="34" charset="0"/>
                <a:ea typeface="ＭＳ Ｐゴシック" pitchFamily="34" charset="-128"/>
              </a:rPr>
              <a:t>charge</a:t>
            </a:r>
            <a:r>
              <a:rPr lang="en-GB" altLang="en-US" dirty="0">
                <a:solidFill>
                  <a:schemeClr val="tx2"/>
                </a:solidFill>
                <a:latin typeface="Calibri" panose="020F0502020204030204" pitchFamily="34" charset="0"/>
                <a:ea typeface="ＭＳ Ｐゴシック" pitchFamily="34" charset="-128"/>
              </a:rPr>
              <a:t> the Supply Customer the Strike price</a:t>
            </a:r>
          </a:p>
          <a:p>
            <a:pPr marL="285750" indent="-285750">
              <a:spcAft>
                <a:spcPts val="600"/>
              </a:spcAft>
              <a:buFont typeface="Arial" panose="020B0604020202020204" pitchFamily="34" charset="0"/>
              <a:buChar char="•"/>
            </a:pPr>
            <a:r>
              <a:rPr lang="en-GB" altLang="en-US" dirty="0">
                <a:solidFill>
                  <a:schemeClr val="tx2"/>
                </a:solidFill>
                <a:latin typeface="Calibri" panose="020F0502020204030204" pitchFamily="34" charset="0"/>
                <a:ea typeface="ＭＳ Ｐゴシック" pitchFamily="34" charset="-128"/>
              </a:rPr>
              <a:t>Supply Customer received REGOs which can be used to offset their green requirements (i.e. carbon)</a:t>
            </a:r>
          </a:p>
        </p:txBody>
      </p:sp>
      <p:pic>
        <p:nvPicPr>
          <p:cNvPr id="26" name="Picture 25" descr="logo"/>
          <p:cNvPicPr/>
          <p:nvPr/>
        </p:nvPicPr>
        <p:blipFill>
          <a:blip r:embed="rId4">
            <a:extLst>
              <a:ext uri="{28A0092B-C50C-407E-A947-70E740481C1C}">
                <a14:useLocalDpi xmlns:a14="http://schemas.microsoft.com/office/drawing/2010/main" val="0"/>
              </a:ext>
            </a:extLst>
          </a:blip>
          <a:srcRect/>
          <a:stretch>
            <a:fillRect/>
          </a:stretch>
        </p:blipFill>
        <p:spPr bwMode="auto">
          <a:xfrm>
            <a:off x="3809811" y="4615327"/>
            <a:ext cx="1446212" cy="495300"/>
          </a:xfrm>
          <a:prstGeom prst="rect">
            <a:avLst/>
          </a:prstGeom>
          <a:noFill/>
          <a:ln>
            <a:noFill/>
          </a:ln>
        </p:spPr>
      </p:pic>
      <p:sp>
        <p:nvSpPr>
          <p:cNvPr id="29" name="Right Arrow 28"/>
          <p:cNvSpPr/>
          <p:nvPr/>
        </p:nvSpPr>
        <p:spPr>
          <a:xfrm>
            <a:off x="5575913" y="5161938"/>
            <a:ext cx="1017604" cy="142793"/>
          </a:xfrm>
          <a:prstGeom prst="rightArrow">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34" name="Right Arrow 33"/>
          <p:cNvSpPr/>
          <p:nvPr/>
        </p:nvSpPr>
        <p:spPr>
          <a:xfrm rot="10800000">
            <a:off x="5551211" y="4394715"/>
            <a:ext cx="1017604" cy="142792"/>
          </a:xfrm>
          <a:prstGeom prst="rightArrow">
            <a:avLst/>
          </a:prstGeom>
          <a:solidFill>
            <a:schemeClr val="accent6">
              <a:lumMod val="7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30" name="Right Arrow 29"/>
          <p:cNvSpPr/>
          <p:nvPr/>
        </p:nvSpPr>
        <p:spPr>
          <a:xfrm>
            <a:off x="2684898" y="5622306"/>
            <a:ext cx="3920467" cy="44304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sz="1400" b="1" dirty="0"/>
              <a:t>Certificates</a:t>
            </a:r>
          </a:p>
        </p:txBody>
      </p:sp>
      <p:sp>
        <p:nvSpPr>
          <p:cNvPr id="6" name="Rectangle: Rounded Corners 5">
            <a:extLst>
              <a:ext uri="{FF2B5EF4-FFF2-40B4-BE49-F238E27FC236}">
                <a16:creationId xmlns:a16="http://schemas.microsoft.com/office/drawing/2014/main" id="{22688247-5A4E-41DD-8270-200E20720B42}"/>
              </a:ext>
            </a:extLst>
          </p:cNvPr>
          <p:cNvSpPr/>
          <p:nvPr/>
        </p:nvSpPr>
        <p:spPr>
          <a:xfrm>
            <a:off x="643671" y="4544609"/>
            <a:ext cx="1762324" cy="56601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b="1" dirty="0">
                <a:solidFill>
                  <a:schemeClr val="tx1"/>
                </a:solidFill>
              </a:rPr>
              <a:t>GENERATOR</a:t>
            </a:r>
          </a:p>
        </p:txBody>
      </p:sp>
      <p:sp>
        <p:nvSpPr>
          <p:cNvPr id="18" name="Text Box 7">
            <a:extLst>
              <a:ext uri="{FF2B5EF4-FFF2-40B4-BE49-F238E27FC236}">
                <a16:creationId xmlns:a16="http://schemas.microsoft.com/office/drawing/2014/main" id="{172B694D-0DD1-4202-AD7E-B873DE83E011}"/>
              </a:ext>
            </a:extLst>
          </p:cNvPr>
          <p:cNvSpPr txBox="1">
            <a:spLocks noChangeArrowheads="1"/>
          </p:cNvSpPr>
          <p:nvPr/>
        </p:nvSpPr>
        <p:spPr bwMode="auto">
          <a:xfrm>
            <a:off x="2793188" y="6085329"/>
            <a:ext cx="3522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en-GB" altLang="en-US" sz="1400" dirty="0">
                <a:latin typeface="Calibri" panose="020F0502020204030204" pitchFamily="34" charset="0"/>
                <a:ea typeface="ＭＳ Ｐゴシック" pitchFamily="34" charset="-128"/>
              </a:rPr>
              <a:t>REGOs sleeved through at no additional cost</a:t>
            </a:r>
          </a:p>
        </p:txBody>
      </p:sp>
      <p:sp>
        <p:nvSpPr>
          <p:cNvPr id="19" name="Rectangle: Rounded Corners 18">
            <a:extLst>
              <a:ext uri="{FF2B5EF4-FFF2-40B4-BE49-F238E27FC236}">
                <a16:creationId xmlns:a16="http://schemas.microsoft.com/office/drawing/2014/main" id="{3DE868AA-AD1E-4C01-ACAE-950644C1BD1A}"/>
              </a:ext>
            </a:extLst>
          </p:cNvPr>
          <p:cNvSpPr/>
          <p:nvPr/>
        </p:nvSpPr>
        <p:spPr>
          <a:xfrm>
            <a:off x="6659839" y="4549476"/>
            <a:ext cx="1762324" cy="566018"/>
          </a:xfrm>
          <a:prstGeom prst="round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b="1" dirty="0">
                <a:solidFill>
                  <a:schemeClr val="tx1"/>
                </a:solidFill>
              </a:rPr>
              <a:t>SUPPLY CUSTOMER</a:t>
            </a:r>
          </a:p>
        </p:txBody>
      </p:sp>
      <p:sp>
        <p:nvSpPr>
          <p:cNvPr id="24" name="Right Arrow 33">
            <a:extLst>
              <a:ext uri="{FF2B5EF4-FFF2-40B4-BE49-F238E27FC236}">
                <a16:creationId xmlns:a16="http://schemas.microsoft.com/office/drawing/2014/main" id="{999B8D79-5C8F-41CA-8C32-F016C29588EC}"/>
              </a:ext>
            </a:extLst>
          </p:cNvPr>
          <p:cNvSpPr/>
          <p:nvPr/>
        </p:nvSpPr>
        <p:spPr>
          <a:xfrm rot="10800000">
            <a:off x="2533064" y="4394715"/>
            <a:ext cx="1017604" cy="142792"/>
          </a:xfrm>
          <a:prstGeom prst="rightArrow">
            <a:avLst/>
          </a:prstGeom>
          <a:solidFill>
            <a:schemeClr val="accent6">
              <a:lumMod val="7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28" name="Right Arrow 28">
            <a:extLst>
              <a:ext uri="{FF2B5EF4-FFF2-40B4-BE49-F238E27FC236}">
                <a16:creationId xmlns:a16="http://schemas.microsoft.com/office/drawing/2014/main" id="{FCD109BD-4DDB-44B9-871A-CB52ED5F2DBC}"/>
              </a:ext>
            </a:extLst>
          </p:cNvPr>
          <p:cNvSpPr/>
          <p:nvPr/>
        </p:nvSpPr>
        <p:spPr>
          <a:xfrm>
            <a:off x="2555181" y="5152597"/>
            <a:ext cx="1017604" cy="142793"/>
          </a:xfrm>
          <a:prstGeom prst="rightArrow">
            <a:avLst/>
          </a:prstGeom>
          <a:solidFill>
            <a:srgbClr val="00B05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p:txBody>
      </p:sp>
      <p:sp>
        <p:nvSpPr>
          <p:cNvPr id="32" name="Text Box 5">
            <a:extLst>
              <a:ext uri="{FF2B5EF4-FFF2-40B4-BE49-F238E27FC236}">
                <a16:creationId xmlns:a16="http://schemas.microsoft.com/office/drawing/2014/main" id="{F671974F-1696-40C1-BE8D-B1FA89252226}"/>
              </a:ext>
            </a:extLst>
          </p:cNvPr>
          <p:cNvSpPr txBox="1">
            <a:spLocks noChangeArrowheads="1"/>
          </p:cNvSpPr>
          <p:nvPr/>
        </p:nvSpPr>
        <p:spPr bwMode="auto">
          <a:xfrm>
            <a:off x="5328088" y="4071143"/>
            <a:ext cx="1786574" cy="2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p>
            <a:r>
              <a:rPr lang="en-GB" altLang="en-US" sz="1200" b="1" dirty="0">
                <a:ea typeface="ＭＳ Ｐゴシック" pitchFamily="34" charset="-128"/>
              </a:rPr>
              <a:t>PAYMENT</a:t>
            </a:r>
            <a:r>
              <a:rPr lang="en-GB" altLang="en-US" sz="1400" b="1" dirty="0">
                <a:ea typeface="ＭＳ Ｐゴシック" pitchFamily="34" charset="-128"/>
              </a:rPr>
              <a:t> £50/MWh</a:t>
            </a:r>
          </a:p>
        </p:txBody>
      </p:sp>
      <p:sp>
        <p:nvSpPr>
          <p:cNvPr id="33" name="Text Box 5">
            <a:extLst>
              <a:ext uri="{FF2B5EF4-FFF2-40B4-BE49-F238E27FC236}">
                <a16:creationId xmlns:a16="http://schemas.microsoft.com/office/drawing/2014/main" id="{F3C05AC2-94C8-4A63-81E3-B5954841FAEC}"/>
              </a:ext>
            </a:extLst>
          </p:cNvPr>
          <p:cNvSpPr txBox="1">
            <a:spLocks noChangeArrowheads="1"/>
          </p:cNvSpPr>
          <p:nvPr/>
        </p:nvSpPr>
        <p:spPr bwMode="auto">
          <a:xfrm>
            <a:off x="2684898" y="5315373"/>
            <a:ext cx="673372" cy="257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p>
            <a:r>
              <a:rPr lang="en-GB" altLang="en-US" sz="1200" b="1" dirty="0">
                <a:ea typeface="ＭＳ Ｐゴシック" pitchFamily="34" charset="-128"/>
              </a:rPr>
              <a:t>POWER</a:t>
            </a:r>
          </a:p>
        </p:txBody>
      </p:sp>
      <p:sp>
        <p:nvSpPr>
          <p:cNvPr id="35" name="Text Box 5">
            <a:extLst>
              <a:ext uri="{FF2B5EF4-FFF2-40B4-BE49-F238E27FC236}">
                <a16:creationId xmlns:a16="http://schemas.microsoft.com/office/drawing/2014/main" id="{B34B9991-7941-4E79-82D0-5CF30FF9FB31}"/>
              </a:ext>
            </a:extLst>
          </p:cNvPr>
          <p:cNvSpPr txBox="1">
            <a:spLocks noChangeArrowheads="1"/>
          </p:cNvSpPr>
          <p:nvPr/>
        </p:nvSpPr>
        <p:spPr bwMode="auto">
          <a:xfrm>
            <a:off x="5748029" y="5329513"/>
            <a:ext cx="673372" cy="257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p>
            <a:r>
              <a:rPr lang="en-GB" altLang="en-US" sz="1200" b="1" dirty="0">
                <a:ea typeface="ＭＳ Ｐゴシック" pitchFamily="34" charset="-128"/>
              </a:rPr>
              <a:t>POWER</a:t>
            </a:r>
          </a:p>
        </p:txBody>
      </p:sp>
      <p:sp>
        <p:nvSpPr>
          <p:cNvPr id="36" name="Text Box 5">
            <a:extLst>
              <a:ext uri="{FF2B5EF4-FFF2-40B4-BE49-F238E27FC236}">
                <a16:creationId xmlns:a16="http://schemas.microsoft.com/office/drawing/2014/main" id="{B0393263-78FD-4D09-97B7-6F87176053F6}"/>
              </a:ext>
            </a:extLst>
          </p:cNvPr>
          <p:cNvSpPr txBox="1">
            <a:spLocks noChangeArrowheads="1"/>
          </p:cNvSpPr>
          <p:nvPr/>
        </p:nvSpPr>
        <p:spPr bwMode="auto">
          <a:xfrm>
            <a:off x="2277839" y="4088856"/>
            <a:ext cx="1786574" cy="28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p>
            <a:r>
              <a:rPr lang="en-GB" altLang="en-US" sz="1200" b="1" dirty="0">
                <a:ea typeface="ＭＳ Ｐゴシック" pitchFamily="34" charset="-128"/>
              </a:rPr>
              <a:t>PAYMENT</a:t>
            </a:r>
            <a:r>
              <a:rPr lang="en-GB" altLang="en-US" sz="1400" b="1" dirty="0">
                <a:ea typeface="ＭＳ Ｐゴシック" pitchFamily="34" charset="-128"/>
              </a:rPr>
              <a:t> £50/MWh</a:t>
            </a:r>
          </a:p>
        </p:txBody>
      </p:sp>
    </p:spTree>
    <p:extLst>
      <p:ext uri="{BB962C8B-B14F-4D97-AF65-F5344CB8AC3E}">
        <p14:creationId xmlns:p14="http://schemas.microsoft.com/office/powerpoint/2010/main" val="4864238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_DELETETEXT" val="YES"/>
</p:tagLst>
</file>

<file path=ppt/tags/tag2.xml><?xml version="1.0" encoding="utf-8"?>
<p:tagLst xmlns:a="http://schemas.openxmlformats.org/drawingml/2006/main" xmlns:r="http://schemas.openxmlformats.org/officeDocument/2006/relationships" xmlns:p="http://schemas.openxmlformats.org/presentationml/2006/main">
  <p:tag name="NP_DELETETEXT" val="YES"/>
</p:tagLst>
</file>

<file path=ppt/tags/tag3.xml><?xml version="1.0" encoding="utf-8"?>
<p:tagLst xmlns:a="http://schemas.openxmlformats.org/drawingml/2006/main" xmlns:r="http://schemas.openxmlformats.org/officeDocument/2006/relationships" xmlns:p="http://schemas.openxmlformats.org/presentationml/2006/main">
  <p:tag name="NP_DELETETEXT" val="YES"/>
</p:tagLst>
</file>

<file path=ppt/theme/theme1.xml><?xml version="1.0" encoding="utf-8"?>
<a:theme xmlns:a="http://schemas.openxmlformats.org/drawingml/2006/main" name="blank">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s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638FF286DF4944AFB1E121F4612969" ma:contentTypeVersion="0" ma:contentTypeDescription="Create a new document." ma:contentTypeScope="" ma:versionID="5ffc2f85b521a9246bc0e7d28e479ae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EBF3D5-8A84-456D-AFB3-FBD42E41109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0DB23222-0E64-4C77-87F9-7528BE90D7F0}">
  <ds:schemaRefs>
    <ds:schemaRef ds:uri="http://schemas.microsoft.com/sharepoint/v3/contenttype/forms"/>
  </ds:schemaRefs>
</ds:datastoreItem>
</file>

<file path=customXml/itemProps3.xml><?xml version="1.0" encoding="utf-8"?>
<ds:datastoreItem xmlns:ds="http://schemas.openxmlformats.org/officeDocument/2006/customXml" ds:itemID="{86EB3CBE-2FD3-4A98-98F6-061B83447E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Default Theme.thmx</Template>
  <TotalTime>718</TotalTime>
  <Words>694</Words>
  <Application>Microsoft Office PowerPoint</Application>
  <PresentationFormat>On-screen Show (4:3)</PresentationFormat>
  <Paragraphs>111</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blank</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Norwood</dc:creator>
  <cp:lastModifiedBy>Jones, Richard</cp:lastModifiedBy>
  <cp:revision>695</cp:revision>
  <dcterms:created xsi:type="dcterms:W3CDTF">2017-09-21T09:59:42Z</dcterms:created>
  <dcterms:modified xsi:type="dcterms:W3CDTF">2021-06-10T09:00:00Z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0x010100A0638FF286DF4944AFB1E121F4612969</vt:lpwstr>
  </property>
</Properties>
</file>